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4"/>
    <p:sldMasterId id="2147483676" r:id="rId5"/>
    <p:sldMasterId id="2147483854" r:id="rId6"/>
    <p:sldMasterId id="2147483696" r:id="rId7"/>
  </p:sldMasterIdLst>
  <p:notesMasterIdLst>
    <p:notesMasterId r:id="rId25"/>
  </p:notesMasterIdLst>
  <p:handoutMasterIdLst>
    <p:handoutMasterId r:id="rId26"/>
  </p:handoutMasterIdLst>
  <p:sldIdLst>
    <p:sldId id="272" r:id="rId8"/>
    <p:sldId id="4050" r:id="rId9"/>
    <p:sldId id="4032" r:id="rId10"/>
    <p:sldId id="4047" r:id="rId11"/>
    <p:sldId id="4034" r:id="rId12"/>
    <p:sldId id="4035" r:id="rId13"/>
    <p:sldId id="4048" r:id="rId14"/>
    <p:sldId id="4037" r:id="rId15"/>
    <p:sldId id="4042" r:id="rId16"/>
    <p:sldId id="4043" r:id="rId17"/>
    <p:sldId id="4039" r:id="rId18"/>
    <p:sldId id="4045" r:id="rId19"/>
    <p:sldId id="4046" r:id="rId20"/>
    <p:sldId id="4022" r:id="rId21"/>
    <p:sldId id="4041" r:id="rId22"/>
    <p:sldId id="4031" r:id="rId23"/>
    <p:sldId id="4049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Khatkevich" initials="AK" lastIdx="1" clrIdx="0">
    <p:extLst>
      <p:ext uri="{19B8F6BF-5375-455C-9EA6-DF929625EA0E}">
        <p15:presenceInfo xmlns:p15="http://schemas.microsoft.com/office/powerpoint/2012/main" userId="S::Anton_Khatkevich@epam.com::ffb19720-0dd3-4439-8f59-9f322e629b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6B0"/>
    <a:srgbClr val="205648"/>
    <a:srgbClr val="AA2475"/>
    <a:srgbClr val="BA1F72"/>
    <a:srgbClr val="222551"/>
    <a:srgbClr val="76CDD8"/>
    <a:srgbClr val="000000"/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E3A10-977D-408E-B521-1E28217696E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D610C071-4700-42D8-9BF1-5571E75DE0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Estimation techniques</a:t>
          </a:r>
        </a:p>
      </dgm:t>
    </dgm:pt>
    <dgm:pt modelId="{8142C349-7A73-4C54-B398-FC024F3F2F6D}" type="parTrans" cxnId="{EE551DBF-9F99-4FAF-8F58-866563CE60A9}">
      <dgm:prSet/>
      <dgm:spPr/>
      <dgm:t>
        <a:bodyPr/>
        <a:lstStyle/>
        <a:p>
          <a:endParaRPr lang="en-US"/>
        </a:p>
      </dgm:t>
    </dgm:pt>
    <dgm:pt modelId="{9CB1BFAF-3D9E-4F9B-B2BC-2F1704A4DA6F}" type="sibTrans" cxnId="{EE551DBF-9F99-4FAF-8F58-866563CE60A9}">
      <dgm:prSet/>
      <dgm:spPr/>
      <dgm:t>
        <a:bodyPr/>
        <a:lstStyle/>
        <a:p>
          <a:endParaRPr lang="en-US"/>
        </a:p>
      </dgm:t>
    </dgm:pt>
    <dgm:pt modelId="{93836412-EDE4-4D04-BE98-6E45903C91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Metrics</a:t>
          </a:r>
          <a:endParaRPr lang="en-US"/>
        </a:p>
      </dgm:t>
    </dgm:pt>
    <dgm:pt modelId="{BC4E1EBF-C919-40BD-B007-DFA4EEB0A2CD}" type="parTrans" cxnId="{3121CA06-9A7E-4CBF-B32E-4BE5B9741E1F}">
      <dgm:prSet/>
      <dgm:spPr/>
      <dgm:t>
        <a:bodyPr/>
        <a:lstStyle/>
        <a:p>
          <a:endParaRPr lang="en-US"/>
        </a:p>
      </dgm:t>
    </dgm:pt>
    <dgm:pt modelId="{B8AA2444-468E-4B6B-BB4B-320C33433DE8}" type="sibTrans" cxnId="{3121CA06-9A7E-4CBF-B32E-4BE5B9741E1F}">
      <dgm:prSet/>
      <dgm:spPr/>
      <dgm:t>
        <a:bodyPr/>
        <a:lstStyle/>
        <a:p>
          <a:endParaRPr lang="en-US"/>
        </a:p>
      </dgm:t>
    </dgm:pt>
    <dgm:pt modelId="{BEF9C5BF-6B93-4201-A2A5-A06D037D34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Conflicts resolving</a:t>
          </a:r>
          <a:endParaRPr lang="en-US"/>
        </a:p>
      </dgm:t>
    </dgm:pt>
    <dgm:pt modelId="{736721A2-F3FB-485E-974B-B818CE8E7A33}" type="parTrans" cxnId="{16216EF4-48AF-4D0D-972A-A80662FAA161}">
      <dgm:prSet/>
      <dgm:spPr/>
      <dgm:t>
        <a:bodyPr/>
        <a:lstStyle/>
        <a:p>
          <a:endParaRPr lang="en-US"/>
        </a:p>
      </dgm:t>
    </dgm:pt>
    <dgm:pt modelId="{7422DD68-BA44-4CA0-B8C3-136621D2F5F0}" type="sibTrans" cxnId="{16216EF4-48AF-4D0D-972A-A80662FAA161}">
      <dgm:prSet/>
      <dgm:spPr/>
      <dgm:t>
        <a:bodyPr/>
        <a:lstStyle/>
        <a:p>
          <a:endParaRPr lang="en-US"/>
        </a:p>
      </dgm:t>
    </dgm:pt>
    <dgm:pt modelId="{B09BE61A-3B5F-4070-8FC3-AAED7EC6A1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Engineering Excellence</a:t>
          </a:r>
        </a:p>
      </dgm:t>
    </dgm:pt>
    <dgm:pt modelId="{97410FB7-F7B7-4BDF-97E2-5D70E2F69CE5}" type="parTrans" cxnId="{6F0AE603-1F0E-4B5D-A77F-DD79260DE8CC}">
      <dgm:prSet/>
      <dgm:spPr/>
      <dgm:t>
        <a:bodyPr/>
        <a:lstStyle/>
        <a:p>
          <a:endParaRPr lang="en-US"/>
        </a:p>
      </dgm:t>
    </dgm:pt>
    <dgm:pt modelId="{DCD70362-FF23-4663-8782-B7A898BE6D5C}" type="sibTrans" cxnId="{6F0AE603-1F0E-4B5D-A77F-DD79260DE8CC}">
      <dgm:prSet/>
      <dgm:spPr/>
      <dgm:t>
        <a:bodyPr/>
        <a:lstStyle/>
        <a:p>
          <a:endParaRPr lang="en-US"/>
        </a:p>
      </dgm:t>
    </dgm:pt>
    <dgm:pt modelId="{FD4E79BD-F04B-40D7-B939-19074DAA4389}" type="pres">
      <dgm:prSet presAssocID="{3F5E3A10-977D-408E-B521-1E28217696E8}" presName="root" presStyleCnt="0">
        <dgm:presLayoutVars>
          <dgm:dir/>
          <dgm:resizeHandles val="exact"/>
        </dgm:presLayoutVars>
      </dgm:prSet>
      <dgm:spPr/>
    </dgm:pt>
    <dgm:pt modelId="{F03C40AE-A194-4AC7-962C-2E68E6018620}" type="pres">
      <dgm:prSet presAssocID="{D610C071-4700-42D8-9BF1-5571E75DE0B9}" presName="compNode" presStyleCnt="0"/>
      <dgm:spPr/>
    </dgm:pt>
    <dgm:pt modelId="{246B5374-98EA-449A-B7AF-6941774EEAC3}" type="pres">
      <dgm:prSet presAssocID="{D610C071-4700-42D8-9BF1-5571E75DE0B9}" presName="iconBgRect" presStyleLbl="bgShp" presStyleIdx="0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</dgm:pt>
    <dgm:pt modelId="{2C09DE16-CC1E-4664-8957-217E25217D4E}" type="pres">
      <dgm:prSet presAssocID="{D610C071-4700-42D8-9BF1-5571E75DE0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алькулятор"/>
        </a:ext>
      </dgm:extLst>
    </dgm:pt>
    <dgm:pt modelId="{D0D6C3BA-EA3F-4B9B-B126-F0452CD9C034}" type="pres">
      <dgm:prSet presAssocID="{D610C071-4700-42D8-9BF1-5571E75DE0B9}" presName="spaceRect" presStyleCnt="0"/>
      <dgm:spPr/>
    </dgm:pt>
    <dgm:pt modelId="{10459B1F-605B-4747-803D-6FC9BA50006F}" type="pres">
      <dgm:prSet presAssocID="{D610C071-4700-42D8-9BF1-5571E75DE0B9}" presName="textRect" presStyleLbl="revTx" presStyleIdx="0" presStyleCnt="4">
        <dgm:presLayoutVars>
          <dgm:chMax val="1"/>
          <dgm:chPref val="1"/>
        </dgm:presLayoutVars>
      </dgm:prSet>
      <dgm:spPr/>
    </dgm:pt>
    <dgm:pt modelId="{37B07545-EDC4-497A-AB8F-C97592292085}" type="pres">
      <dgm:prSet presAssocID="{9CB1BFAF-3D9E-4F9B-B2BC-2F1704A4DA6F}" presName="sibTrans" presStyleCnt="0"/>
      <dgm:spPr/>
    </dgm:pt>
    <dgm:pt modelId="{97FF7F37-C4E2-4D36-90D4-6281996BC41D}" type="pres">
      <dgm:prSet presAssocID="{93836412-EDE4-4D04-BE98-6E45903C91FE}" presName="compNode" presStyleCnt="0"/>
      <dgm:spPr/>
    </dgm:pt>
    <dgm:pt modelId="{0685AC96-85BA-4F6F-AD79-A3B484EE1461}" type="pres">
      <dgm:prSet presAssocID="{93836412-EDE4-4D04-BE98-6E45903C91FE}" presName="iconBgRect" presStyleLbl="bgShp" presStyleIdx="1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</dgm:pt>
    <dgm:pt modelId="{0AF6E7E9-5260-43BC-99C5-267ED84A6697}" type="pres">
      <dgm:prSet presAssocID="{93836412-EDE4-4D04-BE98-6E45903C91F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9FBCDF9-E013-41DD-B08F-4EE7FD58DD0F}" type="pres">
      <dgm:prSet presAssocID="{93836412-EDE4-4D04-BE98-6E45903C91FE}" presName="spaceRect" presStyleCnt="0"/>
      <dgm:spPr/>
    </dgm:pt>
    <dgm:pt modelId="{491E4823-0E02-44E6-B92E-F109B653FD50}" type="pres">
      <dgm:prSet presAssocID="{93836412-EDE4-4D04-BE98-6E45903C91FE}" presName="textRect" presStyleLbl="revTx" presStyleIdx="1" presStyleCnt="4">
        <dgm:presLayoutVars>
          <dgm:chMax val="1"/>
          <dgm:chPref val="1"/>
        </dgm:presLayoutVars>
      </dgm:prSet>
      <dgm:spPr/>
    </dgm:pt>
    <dgm:pt modelId="{65E19DD0-3304-4139-BD82-500EBF74B9AF}" type="pres">
      <dgm:prSet presAssocID="{B8AA2444-468E-4B6B-BB4B-320C33433DE8}" presName="sibTrans" presStyleCnt="0"/>
      <dgm:spPr/>
    </dgm:pt>
    <dgm:pt modelId="{7E049E10-A7CA-4DF8-AF47-6BC351784244}" type="pres">
      <dgm:prSet presAssocID="{BEF9C5BF-6B93-4201-A2A5-A06D037D34CC}" presName="compNode" presStyleCnt="0"/>
      <dgm:spPr/>
    </dgm:pt>
    <dgm:pt modelId="{EF6ABA81-4D95-4975-8E04-8D7FF208C63D}" type="pres">
      <dgm:prSet presAssocID="{BEF9C5BF-6B93-4201-A2A5-A06D037D34CC}" presName="iconBgRect" presStyleLbl="bgShp" presStyleIdx="2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</dgm:pt>
    <dgm:pt modelId="{EA7860A8-8865-4D0E-8C24-BB86D58896DD}" type="pres">
      <dgm:prSet presAssocID="{BEF9C5BF-6B93-4201-A2A5-A06D037D34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D44F8956-2926-4F56-BAED-F6ACDFEA9C86}" type="pres">
      <dgm:prSet presAssocID="{BEF9C5BF-6B93-4201-A2A5-A06D037D34CC}" presName="spaceRect" presStyleCnt="0"/>
      <dgm:spPr/>
    </dgm:pt>
    <dgm:pt modelId="{110201C8-D5FD-458F-A75F-4B98C9DDA960}" type="pres">
      <dgm:prSet presAssocID="{BEF9C5BF-6B93-4201-A2A5-A06D037D34CC}" presName="textRect" presStyleLbl="revTx" presStyleIdx="2" presStyleCnt="4">
        <dgm:presLayoutVars>
          <dgm:chMax val="1"/>
          <dgm:chPref val="1"/>
        </dgm:presLayoutVars>
      </dgm:prSet>
      <dgm:spPr/>
    </dgm:pt>
    <dgm:pt modelId="{B1BA499F-06A3-4A9D-AB27-EE0421233FB3}" type="pres">
      <dgm:prSet presAssocID="{7422DD68-BA44-4CA0-B8C3-136621D2F5F0}" presName="sibTrans" presStyleCnt="0"/>
      <dgm:spPr/>
    </dgm:pt>
    <dgm:pt modelId="{9889754B-4CE2-4E82-9AB4-9E239AC56270}" type="pres">
      <dgm:prSet presAssocID="{B09BE61A-3B5F-4070-8FC3-AAED7EC6A1DD}" presName="compNode" presStyleCnt="0"/>
      <dgm:spPr/>
    </dgm:pt>
    <dgm:pt modelId="{D1C5696E-7405-486B-A5A9-2A2C164410E3}" type="pres">
      <dgm:prSet presAssocID="{B09BE61A-3B5F-4070-8FC3-AAED7EC6A1DD}" presName="iconBgRect" presStyleLbl="bgShp" presStyleIdx="3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</dgm:pt>
    <dgm:pt modelId="{64646328-4B6A-48CC-B8EE-205134BA76BD}" type="pres">
      <dgm:prSet presAssocID="{B09BE61A-3B5F-4070-8FC3-AAED7EC6A1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Шестеренки"/>
        </a:ext>
      </dgm:extLst>
    </dgm:pt>
    <dgm:pt modelId="{A9C2EC7F-92DA-4BDE-868F-5A19E4538681}" type="pres">
      <dgm:prSet presAssocID="{B09BE61A-3B5F-4070-8FC3-AAED7EC6A1DD}" presName="spaceRect" presStyleCnt="0"/>
      <dgm:spPr/>
    </dgm:pt>
    <dgm:pt modelId="{85DFCE49-5CE8-46EC-8074-2E5CD908AF0C}" type="pres">
      <dgm:prSet presAssocID="{B09BE61A-3B5F-4070-8FC3-AAED7EC6A1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F0AE603-1F0E-4B5D-A77F-DD79260DE8CC}" srcId="{3F5E3A10-977D-408E-B521-1E28217696E8}" destId="{B09BE61A-3B5F-4070-8FC3-AAED7EC6A1DD}" srcOrd="3" destOrd="0" parTransId="{97410FB7-F7B7-4BDF-97E2-5D70E2F69CE5}" sibTransId="{DCD70362-FF23-4663-8782-B7A898BE6D5C}"/>
    <dgm:cxn modelId="{3121CA06-9A7E-4CBF-B32E-4BE5B9741E1F}" srcId="{3F5E3A10-977D-408E-B521-1E28217696E8}" destId="{93836412-EDE4-4D04-BE98-6E45903C91FE}" srcOrd="1" destOrd="0" parTransId="{BC4E1EBF-C919-40BD-B007-DFA4EEB0A2CD}" sibTransId="{B8AA2444-468E-4B6B-BB4B-320C33433DE8}"/>
    <dgm:cxn modelId="{FCE9256E-C613-4ABA-BE0C-7508F8E1F3C0}" type="presOf" srcId="{93836412-EDE4-4D04-BE98-6E45903C91FE}" destId="{491E4823-0E02-44E6-B92E-F109B653FD50}" srcOrd="0" destOrd="0" presId="urn:microsoft.com/office/officeart/2018/5/layout/IconCircleLabelList"/>
    <dgm:cxn modelId="{A03D9279-B5F8-41CE-9EC2-04100D3890D8}" type="presOf" srcId="{BEF9C5BF-6B93-4201-A2A5-A06D037D34CC}" destId="{110201C8-D5FD-458F-A75F-4B98C9DDA960}" srcOrd="0" destOrd="0" presId="urn:microsoft.com/office/officeart/2018/5/layout/IconCircleLabelList"/>
    <dgm:cxn modelId="{362FC0AB-A85B-4568-9908-59D29490C825}" type="presOf" srcId="{B09BE61A-3B5F-4070-8FC3-AAED7EC6A1DD}" destId="{85DFCE49-5CE8-46EC-8074-2E5CD908AF0C}" srcOrd="0" destOrd="0" presId="urn:microsoft.com/office/officeart/2018/5/layout/IconCircleLabelList"/>
    <dgm:cxn modelId="{EE551DBF-9F99-4FAF-8F58-866563CE60A9}" srcId="{3F5E3A10-977D-408E-B521-1E28217696E8}" destId="{D610C071-4700-42D8-9BF1-5571E75DE0B9}" srcOrd="0" destOrd="0" parTransId="{8142C349-7A73-4C54-B398-FC024F3F2F6D}" sibTransId="{9CB1BFAF-3D9E-4F9B-B2BC-2F1704A4DA6F}"/>
    <dgm:cxn modelId="{E8507DC3-CE4C-45A6-A689-907C322CA2C3}" type="presOf" srcId="{3F5E3A10-977D-408E-B521-1E28217696E8}" destId="{FD4E79BD-F04B-40D7-B939-19074DAA4389}" srcOrd="0" destOrd="0" presId="urn:microsoft.com/office/officeart/2018/5/layout/IconCircleLabelList"/>
    <dgm:cxn modelId="{77040FE8-78CF-4399-A855-124A06FC8318}" type="presOf" srcId="{D610C071-4700-42D8-9BF1-5571E75DE0B9}" destId="{10459B1F-605B-4747-803D-6FC9BA50006F}" srcOrd="0" destOrd="0" presId="urn:microsoft.com/office/officeart/2018/5/layout/IconCircleLabelList"/>
    <dgm:cxn modelId="{16216EF4-48AF-4D0D-972A-A80662FAA161}" srcId="{3F5E3A10-977D-408E-B521-1E28217696E8}" destId="{BEF9C5BF-6B93-4201-A2A5-A06D037D34CC}" srcOrd="2" destOrd="0" parTransId="{736721A2-F3FB-485E-974B-B818CE8E7A33}" sibTransId="{7422DD68-BA44-4CA0-B8C3-136621D2F5F0}"/>
    <dgm:cxn modelId="{1B619129-FD62-4604-935D-F7EFCE75BA34}" type="presParOf" srcId="{FD4E79BD-F04B-40D7-B939-19074DAA4389}" destId="{F03C40AE-A194-4AC7-962C-2E68E6018620}" srcOrd="0" destOrd="0" presId="urn:microsoft.com/office/officeart/2018/5/layout/IconCircleLabelList"/>
    <dgm:cxn modelId="{627D1626-DFDA-4DD4-B65A-C9AAF720FCEF}" type="presParOf" srcId="{F03C40AE-A194-4AC7-962C-2E68E6018620}" destId="{246B5374-98EA-449A-B7AF-6941774EEAC3}" srcOrd="0" destOrd="0" presId="urn:microsoft.com/office/officeart/2018/5/layout/IconCircleLabelList"/>
    <dgm:cxn modelId="{0EFE8980-9094-49F8-988A-050248BB0EC0}" type="presParOf" srcId="{F03C40AE-A194-4AC7-962C-2E68E6018620}" destId="{2C09DE16-CC1E-4664-8957-217E25217D4E}" srcOrd="1" destOrd="0" presId="urn:microsoft.com/office/officeart/2018/5/layout/IconCircleLabelList"/>
    <dgm:cxn modelId="{259276A9-704A-4696-97BF-43DAF6789014}" type="presParOf" srcId="{F03C40AE-A194-4AC7-962C-2E68E6018620}" destId="{D0D6C3BA-EA3F-4B9B-B126-F0452CD9C034}" srcOrd="2" destOrd="0" presId="urn:microsoft.com/office/officeart/2018/5/layout/IconCircleLabelList"/>
    <dgm:cxn modelId="{440EDD21-A56E-46B2-B2F1-AD566898EB4C}" type="presParOf" srcId="{F03C40AE-A194-4AC7-962C-2E68E6018620}" destId="{10459B1F-605B-4747-803D-6FC9BA50006F}" srcOrd="3" destOrd="0" presId="urn:microsoft.com/office/officeart/2018/5/layout/IconCircleLabelList"/>
    <dgm:cxn modelId="{088C01EF-AA67-4271-A49A-8084DA986453}" type="presParOf" srcId="{FD4E79BD-F04B-40D7-B939-19074DAA4389}" destId="{37B07545-EDC4-497A-AB8F-C97592292085}" srcOrd="1" destOrd="0" presId="urn:microsoft.com/office/officeart/2018/5/layout/IconCircleLabelList"/>
    <dgm:cxn modelId="{CEF0B1A7-1ECD-4383-8822-0BE6FFB56AEF}" type="presParOf" srcId="{FD4E79BD-F04B-40D7-B939-19074DAA4389}" destId="{97FF7F37-C4E2-4D36-90D4-6281996BC41D}" srcOrd="2" destOrd="0" presId="urn:microsoft.com/office/officeart/2018/5/layout/IconCircleLabelList"/>
    <dgm:cxn modelId="{DEB1DDFA-E090-4F38-915E-A5D07254EE2D}" type="presParOf" srcId="{97FF7F37-C4E2-4D36-90D4-6281996BC41D}" destId="{0685AC96-85BA-4F6F-AD79-A3B484EE1461}" srcOrd="0" destOrd="0" presId="urn:microsoft.com/office/officeart/2018/5/layout/IconCircleLabelList"/>
    <dgm:cxn modelId="{1466274C-2943-4C5D-8FDA-EF0375529E7D}" type="presParOf" srcId="{97FF7F37-C4E2-4D36-90D4-6281996BC41D}" destId="{0AF6E7E9-5260-43BC-99C5-267ED84A6697}" srcOrd="1" destOrd="0" presId="urn:microsoft.com/office/officeart/2018/5/layout/IconCircleLabelList"/>
    <dgm:cxn modelId="{4477ED1E-208C-4708-A93C-5D30EDF0F176}" type="presParOf" srcId="{97FF7F37-C4E2-4D36-90D4-6281996BC41D}" destId="{A9FBCDF9-E013-41DD-B08F-4EE7FD58DD0F}" srcOrd="2" destOrd="0" presId="urn:microsoft.com/office/officeart/2018/5/layout/IconCircleLabelList"/>
    <dgm:cxn modelId="{A238798D-6EEE-45A1-BA11-11A7A3C938BD}" type="presParOf" srcId="{97FF7F37-C4E2-4D36-90D4-6281996BC41D}" destId="{491E4823-0E02-44E6-B92E-F109B653FD50}" srcOrd="3" destOrd="0" presId="urn:microsoft.com/office/officeart/2018/5/layout/IconCircleLabelList"/>
    <dgm:cxn modelId="{7EBF4E1C-1DB6-4BA1-8C57-1CF8E670E39B}" type="presParOf" srcId="{FD4E79BD-F04B-40D7-B939-19074DAA4389}" destId="{65E19DD0-3304-4139-BD82-500EBF74B9AF}" srcOrd="3" destOrd="0" presId="urn:microsoft.com/office/officeart/2018/5/layout/IconCircleLabelList"/>
    <dgm:cxn modelId="{75808D07-91FF-4507-8463-392DA9891E13}" type="presParOf" srcId="{FD4E79BD-F04B-40D7-B939-19074DAA4389}" destId="{7E049E10-A7CA-4DF8-AF47-6BC351784244}" srcOrd="4" destOrd="0" presId="urn:microsoft.com/office/officeart/2018/5/layout/IconCircleLabelList"/>
    <dgm:cxn modelId="{EBA0328E-EECD-4EDB-8333-7B0C12006EAF}" type="presParOf" srcId="{7E049E10-A7CA-4DF8-AF47-6BC351784244}" destId="{EF6ABA81-4D95-4975-8E04-8D7FF208C63D}" srcOrd="0" destOrd="0" presId="urn:microsoft.com/office/officeart/2018/5/layout/IconCircleLabelList"/>
    <dgm:cxn modelId="{C778C80F-AE40-4A4A-BB9F-1A85EABAD73D}" type="presParOf" srcId="{7E049E10-A7CA-4DF8-AF47-6BC351784244}" destId="{EA7860A8-8865-4D0E-8C24-BB86D58896DD}" srcOrd="1" destOrd="0" presId="urn:microsoft.com/office/officeart/2018/5/layout/IconCircleLabelList"/>
    <dgm:cxn modelId="{61EC9D9B-986E-4965-88F4-98F6C093E96D}" type="presParOf" srcId="{7E049E10-A7CA-4DF8-AF47-6BC351784244}" destId="{D44F8956-2926-4F56-BAED-F6ACDFEA9C86}" srcOrd="2" destOrd="0" presId="urn:microsoft.com/office/officeart/2018/5/layout/IconCircleLabelList"/>
    <dgm:cxn modelId="{76E3E208-E4F1-4B15-89C3-48606E6B7859}" type="presParOf" srcId="{7E049E10-A7CA-4DF8-AF47-6BC351784244}" destId="{110201C8-D5FD-458F-A75F-4B98C9DDA960}" srcOrd="3" destOrd="0" presId="urn:microsoft.com/office/officeart/2018/5/layout/IconCircleLabelList"/>
    <dgm:cxn modelId="{8335D0AF-4CAD-4A3E-93C3-E6A7AC54C2F9}" type="presParOf" srcId="{FD4E79BD-F04B-40D7-B939-19074DAA4389}" destId="{B1BA499F-06A3-4A9D-AB27-EE0421233FB3}" srcOrd="5" destOrd="0" presId="urn:microsoft.com/office/officeart/2018/5/layout/IconCircleLabelList"/>
    <dgm:cxn modelId="{F8933A9C-76CB-42AD-A5EF-7CFE48DCA549}" type="presParOf" srcId="{FD4E79BD-F04B-40D7-B939-19074DAA4389}" destId="{9889754B-4CE2-4E82-9AB4-9E239AC56270}" srcOrd="6" destOrd="0" presId="urn:microsoft.com/office/officeart/2018/5/layout/IconCircleLabelList"/>
    <dgm:cxn modelId="{BF34A3A6-04F4-43E2-8F2E-40B0534696B7}" type="presParOf" srcId="{9889754B-4CE2-4E82-9AB4-9E239AC56270}" destId="{D1C5696E-7405-486B-A5A9-2A2C164410E3}" srcOrd="0" destOrd="0" presId="urn:microsoft.com/office/officeart/2018/5/layout/IconCircleLabelList"/>
    <dgm:cxn modelId="{D8415CFB-919E-4C9F-9ADC-9382918185DD}" type="presParOf" srcId="{9889754B-4CE2-4E82-9AB4-9E239AC56270}" destId="{64646328-4B6A-48CC-B8EE-205134BA76BD}" srcOrd="1" destOrd="0" presId="urn:microsoft.com/office/officeart/2018/5/layout/IconCircleLabelList"/>
    <dgm:cxn modelId="{BF3092F4-3FC8-442C-8B7E-BA27DA824630}" type="presParOf" srcId="{9889754B-4CE2-4E82-9AB4-9E239AC56270}" destId="{A9C2EC7F-92DA-4BDE-868F-5A19E4538681}" srcOrd="2" destOrd="0" presId="urn:microsoft.com/office/officeart/2018/5/layout/IconCircleLabelList"/>
    <dgm:cxn modelId="{F5AA3652-0F73-414B-A310-0D2DA27F7A19}" type="presParOf" srcId="{9889754B-4CE2-4E82-9AB4-9E239AC56270}" destId="{85DFCE49-5CE8-46EC-8074-2E5CD908AF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B5374-98EA-449A-B7AF-6941774EEAC3}">
      <dsp:nvSpPr>
        <dsp:cNvPr id="0" name=""/>
        <dsp:cNvSpPr/>
      </dsp:nvSpPr>
      <dsp:spPr>
        <a:xfrm>
          <a:off x="493312" y="618624"/>
          <a:ext cx="1098000" cy="109800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2C09DE16-CC1E-4664-8957-217E25217D4E}">
      <dsp:nvSpPr>
        <dsp:cNvPr id="0" name=""/>
        <dsp:cNvSpPr/>
      </dsp:nvSpPr>
      <dsp:spPr>
        <a:xfrm>
          <a:off x="727312" y="85262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59B1F-605B-4747-803D-6FC9BA50006F}">
      <dsp:nvSpPr>
        <dsp:cNvPr id="0" name=""/>
        <dsp:cNvSpPr/>
      </dsp:nvSpPr>
      <dsp:spPr>
        <a:xfrm>
          <a:off x="142312" y="2058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Estimation techniques</a:t>
          </a:r>
        </a:p>
      </dsp:txBody>
      <dsp:txXfrm>
        <a:off x="142312" y="2058625"/>
        <a:ext cx="1800000" cy="720000"/>
      </dsp:txXfrm>
    </dsp:sp>
    <dsp:sp modelId="{0685AC96-85BA-4F6F-AD79-A3B484EE1461}">
      <dsp:nvSpPr>
        <dsp:cNvPr id="0" name=""/>
        <dsp:cNvSpPr/>
      </dsp:nvSpPr>
      <dsp:spPr>
        <a:xfrm>
          <a:off x="2608312" y="618624"/>
          <a:ext cx="1098000" cy="109800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0AF6E7E9-5260-43BC-99C5-267ED84A6697}">
      <dsp:nvSpPr>
        <dsp:cNvPr id="0" name=""/>
        <dsp:cNvSpPr/>
      </dsp:nvSpPr>
      <dsp:spPr>
        <a:xfrm>
          <a:off x="2842312" y="85262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E4823-0E02-44E6-B92E-F109B653FD50}">
      <dsp:nvSpPr>
        <dsp:cNvPr id="0" name=""/>
        <dsp:cNvSpPr/>
      </dsp:nvSpPr>
      <dsp:spPr>
        <a:xfrm>
          <a:off x="2257312" y="2058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Metrics</a:t>
          </a:r>
          <a:endParaRPr lang="en-US" sz="2300" kern="1200"/>
        </a:p>
      </dsp:txBody>
      <dsp:txXfrm>
        <a:off x="2257312" y="2058625"/>
        <a:ext cx="1800000" cy="720000"/>
      </dsp:txXfrm>
    </dsp:sp>
    <dsp:sp modelId="{EF6ABA81-4D95-4975-8E04-8D7FF208C63D}">
      <dsp:nvSpPr>
        <dsp:cNvPr id="0" name=""/>
        <dsp:cNvSpPr/>
      </dsp:nvSpPr>
      <dsp:spPr>
        <a:xfrm>
          <a:off x="4723312" y="618624"/>
          <a:ext cx="1098000" cy="109800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EA7860A8-8865-4D0E-8C24-BB86D58896DD}">
      <dsp:nvSpPr>
        <dsp:cNvPr id="0" name=""/>
        <dsp:cNvSpPr/>
      </dsp:nvSpPr>
      <dsp:spPr>
        <a:xfrm>
          <a:off x="4957312" y="85262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201C8-D5FD-458F-A75F-4B98C9DDA960}">
      <dsp:nvSpPr>
        <dsp:cNvPr id="0" name=""/>
        <dsp:cNvSpPr/>
      </dsp:nvSpPr>
      <dsp:spPr>
        <a:xfrm>
          <a:off x="4372312" y="2058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Conflicts resolving</a:t>
          </a:r>
          <a:endParaRPr lang="en-US" sz="2300" kern="1200"/>
        </a:p>
      </dsp:txBody>
      <dsp:txXfrm>
        <a:off x="4372312" y="2058625"/>
        <a:ext cx="1800000" cy="720000"/>
      </dsp:txXfrm>
    </dsp:sp>
    <dsp:sp modelId="{D1C5696E-7405-486B-A5A9-2A2C164410E3}">
      <dsp:nvSpPr>
        <dsp:cNvPr id="0" name=""/>
        <dsp:cNvSpPr/>
      </dsp:nvSpPr>
      <dsp:spPr>
        <a:xfrm>
          <a:off x="6838312" y="618624"/>
          <a:ext cx="1098000" cy="109800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64646328-4B6A-48CC-B8EE-205134BA76BD}">
      <dsp:nvSpPr>
        <dsp:cNvPr id="0" name=""/>
        <dsp:cNvSpPr/>
      </dsp:nvSpPr>
      <dsp:spPr>
        <a:xfrm>
          <a:off x="7072312" y="85262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FCE49-5CE8-46EC-8074-2E5CD908AF0C}">
      <dsp:nvSpPr>
        <dsp:cNvPr id="0" name=""/>
        <dsp:cNvSpPr/>
      </dsp:nvSpPr>
      <dsp:spPr>
        <a:xfrm>
          <a:off x="6487312" y="2058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Engineering Excellence</a:t>
          </a:r>
        </a:p>
      </dsp:txBody>
      <dsp:txXfrm>
        <a:off x="6487312" y="205862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images, write speech, meme at the end? Practical tool screenshot/more details on tools</a:t>
            </a:r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2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 into history https://scrumtrek.ru/blog/agile-scrum/3406/agile-history-1/</a:t>
            </a:r>
          </a:p>
          <a:p>
            <a:r>
              <a:rPr lang="en-US" dirty="0"/>
              <a:t>+ Discuss that work is not only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56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 into history https://scrumtrek.ru/blog/agile-scrum/3406/agile-history-1/</a:t>
            </a:r>
          </a:p>
          <a:p>
            <a:r>
              <a:rPr lang="en-US" dirty="0"/>
              <a:t>+ Discuss that work is not only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4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66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8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50404EE9-47A1-446A-8B61-C403E18E1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48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7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7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7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3CD20165-833B-4C7E-9F1B-B17249FBE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81" y="3598517"/>
            <a:ext cx="894054" cy="8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50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33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24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47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03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420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10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79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09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99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51CFE-F8CF-7F4B-A4B4-129654B17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</p:spPr>
      </p:pic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02018E6D-C173-234B-ADE3-106DCC9A9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1743" y="0"/>
            <a:ext cx="4452257" cy="51435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927F8EBF-098E-3447-B96B-60C8F61C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4C548F53-93C7-B741-B4E4-8F57A3A0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642257"/>
            <a:ext cx="3599916" cy="676900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Объект 11">
            <a:extLst>
              <a:ext uri="{FF2B5EF4-FFF2-40B4-BE49-F238E27FC236}">
                <a16:creationId xmlns:a16="http://schemas.microsoft.com/office/drawing/2014/main" id="{BEE647BB-BE53-3344-9E74-F7241A71F09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4913" y="1513114"/>
            <a:ext cx="3599917" cy="3069772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87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6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64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94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590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43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73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95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32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8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329211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80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8429625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2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BD953EFF-48D8-4A1C-A84F-85E07ADC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380" r="57010" b="4999"/>
          <a:stretch/>
        </p:blipFill>
        <p:spPr>
          <a:xfrm flipV="1"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7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>
            <a:off x="1" y="-122440"/>
            <a:ext cx="1548203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 rot="10800000">
            <a:off x="7595797" y="3681861"/>
            <a:ext cx="1548203" cy="118744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9A30A9BE-34E5-40D2-B8E7-8997F94C0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10" y="274191"/>
            <a:ext cx="741575" cy="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09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21436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529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962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14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955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612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3834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5915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1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2339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0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25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7556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9063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25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0589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62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3237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86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91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139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964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05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5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62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605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8429625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246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836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2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2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2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674654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965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BD953EFF-48D8-4A1C-A84F-85E07ADC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380" r="57010" b="4999"/>
          <a:stretch/>
        </p:blipFill>
        <p:spPr>
          <a:xfrm flipV="1"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7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>
            <a:off x="1" y="-122440"/>
            <a:ext cx="1548203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 rot="10800000">
            <a:off x="7595797" y="3681861"/>
            <a:ext cx="1548203" cy="118744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9A30A9BE-34E5-40D2-B8E7-8997F94C0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10" y="274191"/>
            <a:ext cx="741575" cy="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1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940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0168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4507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6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744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image" Target="../media/image6.png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8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DC2ADDEC-9847-43A6-A46F-94D42E2A5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48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7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7" y="3843769"/>
            <a:ext cx="1945327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695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  <p:sldLayoutId id="2147483825" r:id="rId27"/>
    <p:sldLayoutId id="2147483826" r:id="rId28"/>
    <p:sldLayoutId id="2147483827" r:id="rId29"/>
    <p:sldLayoutId id="2147483828" r:id="rId30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2056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solidFill>
            <a:srgbClr val="205648"/>
          </a:solidFill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More</a:t>
            </a:r>
            <a:r>
              <a:rPr lang="en-US" sz="700" baseline="0" dirty="0">
                <a:solidFill>
                  <a:schemeClr val="bg1"/>
                </a:solidFill>
                <a:latin typeface="+mj-lt"/>
              </a:rPr>
              <a:t> than Java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 Community</a:t>
            </a:r>
            <a:endParaRPr lang="en-US" sz="700" dirty="0">
              <a:latin typeface="+mj-lt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546375-6E50-0849-AD9E-E36BAE96D7AE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" y="4554759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4" r:id="rId8"/>
    <p:sldLayoutId id="2147483690" r:id="rId9"/>
    <p:sldLayoutId id="2147483691" r:id="rId10"/>
    <p:sldLayoutId id="2147483708" r:id="rId11"/>
    <p:sldLayoutId id="2147483830" r:id="rId12"/>
    <p:sldLayoutId id="2147483831" r:id="rId13"/>
    <p:sldLayoutId id="2147483832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7" r:id="rId26"/>
    <p:sldLayoutId id="2147483848" r:id="rId27"/>
    <p:sldLayoutId id="2147483849" r:id="rId28"/>
    <p:sldLayoutId id="2147483850" r:id="rId29"/>
    <p:sldLayoutId id="2147483851" r:id="rId30"/>
    <p:sldLayoutId id="2147483852" r:id="rId3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7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5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4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7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5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2C5B0B48-B37C-4323-A068-B424E776E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36"/>
          <a:stretch/>
        </p:blipFill>
        <p:spPr>
          <a:xfrm>
            <a:off x="-1" y="-2"/>
            <a:ext cx="9144001" cy="5143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DD5504-CE14-4884-9504-B65CDC81ADD3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Minsk Java Community</a:t>
            </a:r>
            <a:endParaRPr lang="en-US" sz="700">
              <a:latin typeface="+mj-lt"/>
            </a:endParaRPr>
          </a:p>
        </p:txBody>
      </p:sp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7378B8F-93E2-4185-9DC8-F226B0BD49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" y="4554730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F57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solidFill>
            <a:srgbClr val="205649"/>
          </a:solidFill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Minsk Java Community</a:t>
            </a:r>
            <a:endParaRPr lang="en-US" sz="700">
              <a:latin typeface="+mj-lt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83CC1-2DE9-2541-A62D-006C92E77E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66" y="4554730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7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5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4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7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F97D5C-DE25-C748-B98F-EC11F1AC006D}"/>
              </a:ext>
            </a:extLst>
          </p:cNvPr>
          <p:cNvGrpSpPr/>
          <p:nvPr/>
        </p:nvGrpSpPr>
        <p:grpSpPr>
          <a:xfrm>
            <a:off x="4906207" y="-32657"/>
            <a:ext cx="815863" cy="958131"/>
            <a:chOff x="6541609" y="0"/>
            <a:chExt cx="1087817" cy="1277508"/>
          </a:xfrm>
        </p:grpSpPr>
        <p:sp>
          <p:nvSpPr>
            <p:cNvPr id="9" name="Овал 9">
              <a:extLst>
                <a:ext uri="{FF2B5EF4-FFF2-40B4-BE49-F238E27FC236}">
                  <a16:creationId xmlns:a16="http://schemas.microsoft.com/office/drawing/2014/main" id="{5123A35A-1868-144F-BC40-5D64BAA5A806}"/>
                </a:ext>
              </a:extLst>
            </p:cNvPr>
            <p:cNvSpPr/>
            <p:nvPr/>
          </p:nvSpPr>
          <p:spPr>
            <a:xfrm>
              <a:off x="6541609" y="189691"/>
              <a:ext cx="1087817" cy="1087817"/>
            </a:xfrm>
            <a:prstGeom prst="ellipse">
              <a:avLst/>
            </a:prstGeom>
            <a:solidFill>
              <a:srgbClr val="57A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13"/>
            </a:p>
          </p:txBody>
        </p:sp>
        <p:pic>
          <p:nvPicPr>
            <p:cNvPr id="10" name="Content Placeholder 10">
              <a:extLst>
                <a:ext uri="{FF2B5EF4-FFF2-40B4-BE49-F238E27FC236}">
                  <a16:creationId xmlns:a16="http://schemas.microsoft.com/office/drawing/2014/main" id="{127A8A74-E620-0743-A8FE-B119875B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3602" y="0"/>
              <a:ext cx="583830" cy="1059543"/>
            </a:xfrm>
            <a:prstGeom prst="rect">
              <a:avLst/>
            </a:prstGeom>
          </p:spPr>
        </p:pic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4D711612-069E-4444-A44D-0E2281656C8B}"/>
              </a:ext>
            </a:extLst>
          </p:cNvPr>
          <p:cNvSpPr txBox="1">
            <a:spLocks/>
          </p:cNvSpPr>
          <p:nvPr/>
        </p:nvSpPr>
        <p:spPr>
          <a:xfrm>
            <a:off x="2183417" y="1852471"/>
            <a:ext cx="5262197" cy="10099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rmAutofit/>
          </a:bodyPr>
          <a:lstStyle>
            <a:lvl1pPr algn="ctr" defTabSz="914377">
              <a:lnSpc>
                <a:spcPct val="100000"/>
              </a:lnSpc>
              <a:spcBef>
                <a:spcPct val="0"/>
              </a:spcBef>
              <a:buNone/>
              <a:defRPr sz="2000" b="1" cap="none" spc="100" baseline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b="0" dirty="0"/>
              <a:t>Software Development Methodologies</a:t>
            </a:r>
            <a:endParaRPr lang="en-US" b="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1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Kanban – pros and cons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E2BDA-6D3E-421F-BF88-7FB114657585}"/>
              </a:ext>
            </a:extLst>
          </p:cNvPr>
          <p:cNvSpPr txBox="1"/>
          <p:nvPr/>
        </p:nvSpPr>
        <p:spPr>
          <a:xfrm>
            <a:off x="360365" y="1788762"/>
            <a:ext cx="42116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Advantages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Easy to use, because it needs just a simple whiteboard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Continuous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Adaptability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Collaboration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Reduces costs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Low overhead, no meetings specified</a:t>
            </a:r>
          </a:p>
          <a:p>
            <a:pPr marL="0" indent="0">
              <a:buNone/>
            </a:pPr>
            <a:endParaRPr lang="en-US" sz="1400" b="1" dirty="0"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E86DD-9EB1-4B65-B486-FC7107A81874}"/>
              </a:ext>
            </a:extLst>
          </p:cNvPr>
          <p:cNvSpPr txBox="1"/>
          <p:nvPr/>
        </p:nvSpPr>
        <p:spPr>
          <a:xfrm>
            <a:off x="4572000" y="1788762"/>
            <a:ext cx="434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Disadvantages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Require stable plans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Timeless (no deadlines)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Require regular updates for Kanban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Can’t be use in isolation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373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vert="horz" wrap="none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kern="1200" cap="none" spc="100" baseline="0">
                <a:latin typeface="+mj-lt"/>
                <a:ea typeface="+mj-ea"/>
                <a:cs typeface="+mj-cs"/>
              </a:rPr>
              <a:t>Scrum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68385-0D52-4DA7-A209-21238CB050EE}"/>
              </a:ext>
            </a:extLst>
          </p:cNvPr>
          <p:cNvSpPr txBox="1"/>
          <p:nvPr/>
        </p:nvSpPr>
        <p:spPr>
          <a:xfrm>
            <a:off x="357189" y="1079500"/>
            <a:ext cx="3986211" cy="33972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Scrum is a framework for getting work done, where agile is a mindset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b="1" dirty="0">
              <a:latin typeface="+mj-lt"/>
            </a:endParaRP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Principles: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Control over the empirical process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Self-organizing teams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Time-boxed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Collaboration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Value-based prioritization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Iterative development</a:t>
            </a:r>
            <a:endParaRPr lang="en-US" sz="1400" b="1" dirty="0">
              <a:latin typeface="+mj-lt"/>
            </a:endParaRPr>
          </a:p>
          <a:p>
            <a:pPr marL="171446" indent="-171446" defTabSz="914377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8F396-BBA5-48EE-8413-A35EBC4C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26" y="1219200"/>
            <a:ext cx="4487388" cy="2804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0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Scrum?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E2BDA-6D3E-421F-BF88-7FB114657585}"/>
              </a:ext>
            </a:extLst>
          </p:cNvPr>
          <p:cNvSpPr txBox="1"/>
          <p:nvPr/>
        </p:nvSpPr>
        <p:spPr>
          <a:xfrm>
            <a:off x="360365" y="893835"/>
            <a:ext cx="2787569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+mj-lt"/>
                <a:cs typeface="Arial" panose="020B0604020202020204" pitchFamily="34" charset="0"/>
              </a:rPr>
              <a:t>Scrum roles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Product Owner (PO)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Scrum master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Development team</a:t>
            </a:r>
          </a:p>
          <a:p>
            <a:endParaRPr lang="en-US" sz="1300" b="1" dirty="0">
              <a:latin typeface="+mj-lt"/>
              <a:cs typeface="Arial" panose="020B0604020202020204" pitchFamily="34" charset="0"/>
            </a:endParaRPr>
          </a:p>
          <a:p>
            <a:r>
              <a:rPr lang="en-US" sz="1300" b="1" dirty="0">
                <a:latin typeface="+mj-lt"/>
                <a:cs typeface="Arial" panose="020B0604020202020204" pitchFamily="34" charset="0"/>
              </a:rPr>
              <a:t>Scrum ceremonies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Sprint</a:t>
            </a:r>
            <a:endParaRPr lang="en-US" sz="13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Sprint planning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Daily scrum or stand-up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Sprint review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Backlog refinement (Grooming)</a:t>
            </a:r>
          </a:p>
          <a:p>
            <a:endParaRPr lang="en-US" sz="1300" b="1" dirty="0">
              <a:latin typeface="+mj-lt"/>
              <a:cs typeface="Arial" panose="020B0604020202020204" pitchFamily="34" charset="0"/>
            </a:endParaRPr>
          </a:p>
          <a:p>
            <a:r>
              <a:rPr lang="en-US" sz="1300" b="1" dirty="0">
                <a:latin typeface="+mj-lt"/>
                <a:cs typeface="Arial" panose="020B0604020202020204" pitchFamily="34" charset="0"/>
              </a:rPr>
              <a:t>Scrum artifacts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Produc</a:t>
            </a: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t Goal</a:t>
            </a:r>
            <a:endParaRPr lang="en-US" sz="1300" b="0" i="0" dirty="0">
              <a:solidFill>
                <a:srgbClr val="000000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Sprint Goal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Definition of Done</a:t>
            </a:r>
          </a:p>
          <a:p>
            <a:pPr algn="just"/>
            <a:endParaRPr lang="en-US" sz="13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300" b="0" i="0" dirty="0">
              <a:solidFill>
                <a:srgbClr val="000000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300" b="0" i="0" dirty="0">
              <a:solidFill>
                <a:srgbClr val="000000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098" name="Picture 2" descr="What is Scrum?">
            <a:extLst>
              <a:ext uri="{FF2B5EF4-FFF2-40B4-BE49-F238E27FC236}">
                <a16:creationId xmlns:a16="http://schemas.microsoft.com/office/drawing/2014/main" id="{6FE3003E-4F79-4F56-9A99-83D74CE2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22" y="1023030"/>
            <a:ext cx="6194877" cy="30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25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Scrum – pros and cons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E2BDA-6D3E-421F-BF88-7FB114657585}"/>
              </a:ext>
            </a:extLst>
          </p:cNvPr>
          <p:cNvSpPr txBox="1"/>
          <p:nvPr/>
        </p:nvSpPr>
        <p:spPr>
          <a:xfrm>
            <a:off x="360365" y="1661762"/>
            <a:ext cx="421163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Advantages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It's adaptable and flexible.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encourages creative approaches.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involves low costs.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usually leads to better quality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improves customer satisfaction.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typically results in more satisfied employees.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CB588-C0DC-4104-BAD7-74227D073F8D}"/>
              </a:ext>
            </a:extLst>
          </p:cNvPr>
          <p:cNvSpPr txBox="1"/>
          <p:nvPr/>
        </p:nvSpPr>
        <p:spPr>
          <a:xfrm>
            <a:off x="4572000" y="1661762"/>
            <a:ext cx="4326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Disadvantages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requires the use of small teams.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requires experienced personnel.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can be difficult to integrate with a classic project management approach.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may require major transformations within the organization.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can be difficult to scale.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654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0B02-3455-4ACE-8DC7-E11CAEF8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/>
          <a:lstStyle/>
          <a:p>
            <a:r>
              <a:rPr lang="en-US" dirty="0"/>
              <a:t>Scrum vs Kanban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DF1A85-4B01-4F5A-9515-74D2E07F9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479544"/>
              </p:ext>
            </p:extLst>
          </p:nvPr>
        </p:nvGraphicFramePr>
        <p:xfrm>
          <a:off x="360365" y="765188"/>
          <a:ext cx="8567079" cy="37564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58769">
                  <a:extLst>
                    <a:ext uri="{9D8B030D-6E8A-4147-A177-3AD203B41FA5}">
                      <a16:colId xmlns:a16="http://schemas.microsoft.com/office/drawing/2014/main" val="678240159"/>
                    </a:ext>
                  </a:extLst>
                </a:gridCol>
                <a:gridCol w="3770027">
                  <a:extLst>
                    <a:ext uri="{9D8B030D-6E8A-4147-A177-3AD203B41FA5}">
                      <a16:colId xmlns:a16="http://schemas.microsoft.com/office/drawing/2014/main" val="3937312651"/>
                    </a:ext>
                  </a:extLst>
                </a:gridCol>
                <a:gridCol w="3838283">
                  <a:extLst>
                    <a:ext uri="{9D8B030D-6E8A-4147-A177-3AD203B41FA5}">
                      <a16:colId xmlns:a16="http://schemas.microsoft.com/office/drawing/2014/main" val="853096342"/>
                    </a:ext>
                  </a:extLst>
                </a:gridCol>
              </a:tblGrid>
              <a:tr h="496086">
                <a:tc>
                  <a:txBody>
                    <a:bodyPr/>
                    <a:lstStyle/>
                    <a:p>
                      <a:pPr algn="l" fontAlgn="base"/>
                      <a:endParaRPr lang="en-US" sz="1300" b="0" dirty="0">
                        <a:effectLst/>
                        <a:latin typeface="Charlie Text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dirty="0">
                          <a:effectLst/>
                          <a:latin typeface="Charlie Text"/>
                        </a:rPr>
                        <a:t>Scrum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dirty="0">
                          <a:effectLst/>
                          <a:latin typeface="Charlie Text"/>
                        </a:rPr>
                        <a:t>Kanban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100774853"/>
                  </a:ext>
                </a:extLst>
              </a:tr>
              <a:tr h="49608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Origin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Software development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Toyota manufacturing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420246883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Ideology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Learn through experiences, self-organize and prioritize, and reflect on wins and losses to continuously improve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Use visuals to improve work-in-progress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412306820"/>
                  </a:ext>
                </a:extLst>
              </a:tr>
              <a:tr h="49608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>
                          <a:effectLst/>
                          <a:latin typeface="Charlie Text"/>
                        </a:rPr>
                        <a:t>Cadence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Regular, fixed-length sprints (1-4 weeks)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>
                          <a:effectLst/>
                          <a:latin typeface="Charlie Text"/>
                        </a:rPr>
                        <a:t>Continuous flow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540108562"/>
                  </a:ext>
                </a:extLst>
              </a:tr>
              <a:tr h="84558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>
                          <a:effectLst/>
                          <a:latin typeface="Charlie Text"/>
                        </a:rPr>
                        <a:t>Practices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>
                          <a:effectLst/>
                          <a:latin typeface="Charlie Text"/>
                        </a:rPr>
                        <a:t>Sprint planning, sprint, daily scrum, sprint review, sprint retrospective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Visualize the flow of work, limit work-in-progress, manage flow, incorporate feedback loops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413601279"/>
                  </a:ext>
                </a:extLst>
              </a:tr>
              <a:tr h="49608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>
                          <a:effectLst/>
                          <a:latin typeface="Charlie Text"/>
                        </a:rPr>
                        <a:t>Roles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Product owner, scrum master, developer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No required roles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749216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4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vert="horz" wrap="none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kern="1200" cap="none" spc="100" baseline="0">
                <a:latin typeface="+mj-lt"/>
                <a:ea typeface="+mj-ea"/>
                <a:cs typeface="+mj-cs"/>
              </a:rPr>
              <a:t>Additional topic to think</a:t>
            </a:r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9CF0769C-78D0-4B9F-914C-CDF8EADE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120686"/>
              </p:ext>
            </p:extLst>
          </p:nvPr>
        </p:nvGraphicFramePr>
        <p:xfrm>
          <a:off x="357189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3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798F-1F5E-44F5-8A47-CA270721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7A470-25CE-43B0-A642-24D03B947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37901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Pictures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60884353-AA9D-4B9E-9865-DADAD8E21596}"/>
              </a:ext>
            </a:extLst>
          </p:cNvPr>
          <p:cNvSpPr/>
          <p:nvPr/>
        </p:nvSpPr>
        <p:spPr>
          <a:xfrm>
            <a:off x="2205566" y="1601088"/>
            <a:ext cx="635000" cy="635000"/>
          </a:xfrm>
          <a:prstGeom prst="arc">
            <a:avLst/>
          </a:prstGeom>
          <a:ln w="508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9EFE242D-3915-4873-B971-B84F3E731D45}"/>
              </a:ext>
            </a:extLst>
          </p:cNvPr>
          <p:cNvSpPr/>
          <p:nvPr/>
        </p:nvSpPr>
        <p:spPr>
          <a:xfrm rot="5400000">
            <a:off x="2078566" y="1537588"/>
            <a:ext cx="762000" cy="762000"/>
          </a:xfrm>
          <a:prstGeom prst="arc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DF88981-C2AA-44BE-A885-5B7BA22A56DF}"/>
              </a:ext>
            </a:extLst>
          </p:cNvPr>
          <p:cNvSpPr/>
          <p:nvPr/>
        </p:nvSpPr>
        <p:spPr>
          <a:xfrm rot="10800000">
            <a:off x="2015066" y="1410588"/>
            <a:ext cx="889000" cy="889000"/>
          </a:xfrm>
          <a:prstGeom prst="arc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76DAA48-9295-4D39-9840-2250A0D7EC58}"/>
              </a:ext>
            </a:extLst>
          </p:cNvPr>
          <p:cNvSpPr/>
          <p:nvPr/>
        </p:nvSpPr>
        <p:spPr>
          <a:xfrm rot="16200000">
            <a:off x="2015066" y="1347088"/>
            <a:ext cx="1016000" cy="1016000"/>
          </a:xfrm>
          <a:prstGeom prst="arc">
            <a:avLst/>
          </a:prstGeom>
          <a:ln w="508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7B7C8A7-8E94-46BE-BE99-5998F6F139B9}"/>
              </a:ext>
            </a:extLst>
          </p:cNvPr>
          <p:cNvSpPr/>
          <p:nvPr/>
        </p:nvSpPr>
        <p:spPr>
          <a:xfrm>
            <a:off x="1951566" y="1347088"/>
            <a:ext cx="1143000" cy="1143000"/>
          </a:xfrm>
          <a:prstGeom prst="arc">
            <a:avLst/>
          </a:prstGeom>
          <a:ln w="508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AD2D95B-87B3-41DD-B182-36136C390D19}"/>
              </a:ext>
            </a:extLst>
          </p:cNvPr>
          <p:cNvSpPr/>
          <p:nvPr/>
        </p:nvSpPr>
        <p:spPr>
          <a:xfrm rot="5400000">
            <a:off x="1824565" y="1283588"/>
            <a:ext cx="1270000" cy="1270000"/>
          </a:xfrm>
          <a:prstGeom prst="arc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B77D16E-6371-4365-AB3C-55B837ABACDC}"/>
              </a:ext>
            </a:extLst>
          </p:cNvPr>
          <p:cNvSpPr/>
          <p:nvPr/>
        </p:nvSpPr>
        <p:spPr>
          <a:xfrm rot="10800000">
            <a:off x="1761065" y="1158007"/>
            <a:ext cx="1397000" cy="1397000"/>
          </a:xfrm>
          <a:prstGeom prst="arc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238C5D0A-58FB-4549-8E77-5DC4B466CFC6}"/>
              </a:ext>
            </a:extLst>
          </p:cNvPr>
          <p:cNvSpPr/>
          <p:nvPr/>
        </p:nvSpPr>
        <p:spPr>
          <a:xfrm rot="16200000">
            <a:off x="1761064" y="1094507"/>
            <a:ext cx="1524000" cy="1524000"/>
          </a:xfrm>
          <a:prstGeom prst="arc">
            <a:avLst/>
          </a:prstGeom>
          <a:ln w="508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75B7A0CD-96D0-41E2-8F65-CA40A4881A18}"/>
              </a:ext>
            </a:extLst>
          </p:cNvPr>
          <p:cNvSpPr/>
          <p:nvPr/>
        </p:nvSpPr>
        <p:spPr>
          <a:xfrm>
            <a:off x="1697566" y="1093088"/>
            <a:ext cx="1651000" cy="1651000"/>
          </a:xfrm>
          <a:prstGeom prst="arc">
            <a:avLst/>
          </a:prstGeom>
          <a:ln w="508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A5C15527-6FB1-4E5F-9E10-A5DE121B753C}"/>
              </a:ext>
            </a:extLst>
          </p:cNvPr>
          <p:cNvSpPr/>
          <p:nvPr/>
        </p:nvSpPr>
        <p:spPr>
          <a:xfrm rot="5400000">
            <a:off x="1570566" y="1015118"/>
            <a:ext cx="1778000" cy="1778000"/>
          </a:xfrm>
          <a:prstGeom prst="arc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A118EAC0-930C-4933-806E-9D0EE01B5A37}"/>
              </a:ext>
            </a:extLst>
          </p:cNvPr>
          <p:cNvSpPr/>
          <p:nvPr/>
        </p:nvSpPr>
        <p:spPr>
          <a:xfrm rot="10800000">
            <a:off x="1507064" y="888118"/>
            <a:ext cx="1905000" cy="1905000"/>
          </a:xfrm>
          <a:prstGeom prst="arc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574E121D-C412-472E-96EB-2B885BFC34D3}"/>
              </a:ext>
            </a:extLst>
          </p:cNvPr>
          <p:cNvSpPr/>
          <p:nvPr/>
        </p:nvSpPr>
        <p:spPr>
          <a:xfrm rot="16200000">
            <a:off x="1507063" y="839087"/>
            <a:ext cx="2032000" cy="2032000"/>
          </a:xfrm>
          <a:prstGeom prst="arc">
            <a:avLst/>
          </a:prstGeom>
          <a:ln w="508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30E76921-AAA1-15D6-B1D8-1ED35D1B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/>
          <a:lstStyle/>
          <a:p>
            <a:r>
              <a:rPr lang="en-US" dirty="0"/>
              <a:t>Light talk authors</a:t>
            </a:r>
          </a:p>
        </p:txBody>
      </p:sp>
      <p:pic>
        <p:nvPicPr>
          <p:cNvPr id="21" name="Picture 20" descr="A picture containing person, hair, hairpiece, hand&#10;&#10;Description automatically generated">
            <a:extLst>
              <a:ext uri="{FF2B5EF4-FFF2-40B4-BE49-F238E27FC236}">
                <a16:creationId xmlns:a16="http://schemas.microsoft.com/office/drawing/2014/main" id="{3F6F0B99-59F1-4F86-A188-BD7A1F3A95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80" y="915456"/>
            <a:ext cx="2277842" cy="220381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C18077-4E4C-4FCB-CB7C-348292E72483}"/>
              </a:ext>
            </a:extLst>
          </p:cNvPr>
          <p:cNvSpPr txBox="1"/>
          <p:nvPr/>
        </p:nvSpPr>
        <p:spPr>
          <a:xfrm>
            <a:off x="5346503" y="3232002"/>
            <a:ext cx="2443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Danila Varatyntsev,</a:t>
            </a:r>
          </a:p>
          <a:p>
            <a:pPr algn="ctr"/>
            <a:r>
              <a:rPr lang="en-US" sz="1600" dirty="0">
                <a:latin typeface="+mj-lt"/>
              </a:rPr>
              <a:t>Senior Software Engineer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7A694-4044-7B5A-C82D-D4133B94DA0C}"/>
              </a:ext>
            </a:extLst>
          </p:cNvPr>
          <p:cNvSpPr txBox="1"/>
          <p:nvPr/>
        </p:nvSpPr>
        <p:spPr>
          <a:xfrm>
            <a:off x="781782" y="3232002"/>
            <a:ext cx="3068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Mikalai Karamach</a:t>
            </a:r>
          </a:p>
          <a:p>
            <a:pPr algn="ctr"/>
            <a:r>
              <a:rPr lang="en-US" sz="1600" dirty="0">
                <a:latin typeface="+mj-lt"/>
              </a:rPr>
              <a:t>Senior Software Engineer</a:t>
            </a:r>
          </a:p>
        </p:txBody>
      </p:sp>
      <p:pic>
        <p:nvPicPr>
          <p:cNvPr id="4" name="Picture 3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083BC5FD-6AD3-2965-86A3-52E7CF9D77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" t="11704" r="4158" b="20149"/>
          <a:stretch/>
        </p:blipFill>
        <p:spPr>
          <a:xfrm>
            <a:off x="1314480" y="966694"/>
            <a:ext cx="2084362" cy="207085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96813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C66C-A73C-43FC-8228-E359200F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Software Development Life cycle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0C1551-D19E-4070-8F77-4B0F75A684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5" y="965200"/>
            <a:ext cx="3499601" cy="3232046"/>
          </a:xfrm>
        </p:spPr>
        <p:txBody>
          <a:bodyPr/>
          <a:lstStyle/>
          <a:p>
            <a:r>
              <a:rPr lang="en-US" sz="1600" dirty="0">
                <a:cs typeface="Arial" panose="020B0604020202020204" pitchFamily="34" charset="0"/>
              </a:rPr>
              <a:t>The Software Development Life Cycle (SDLC) – methodology with clearly defined processes for creating software.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dirty="0">
                <a:cs typeface="Arial" panose="020B0604020202020204" pitchFamily="34" charset="0"/>
              </a:rPr>
              <a:t>Popular SDLC models:</a:t>
            </a:r>
          </a:p>
          <a:p>
            <a:pPr lvl="1"/>
            <a:r>
              <a:rPr lang="en-US" sz="1600" dirty="0">
                <a:latin typeface="+mj-lt"/>
                <a:cs typeface="Arial" panose="020B0604020202020204" pitchFamily="34" charset="0"/>
              </a:rPr>
              <a:t>Waterfall</a:t>
            </a:r>
          </a:p>
          <a:p>
            <a:pPr lvl="1"/>
            <a:r>
              <a:rPr lang="en-US" sz="1600" dirty="0">
                <a:latin typeface="+mj-lt"/>
                <a:cs typeface="Arial" panose="020B0604020202020204" pitchFamily="34" charset="0"/>
              </a:rPr>
              <a:t>Spiral</a:t>
            </a:r>
          </a:p>
          <a:p>
            <a:pPr lvl="1"/>
            <a:r>
              <a:rPr lang="en-US" sz="1600" dirty="0">
                <a:latin typeface="+mj-lt"/>
                <a:cs typeface="Arial" panose="020B0604020202020204" pitchFamily="34" charset="0"/>
              </a:rPr>
              <a:t>Scrum</a:t>
            </a:r>
          </a:p>
          <a:p>
            <a:pPr lvl="1"/>
            <a:r>
              <a:rPr lang="en-US" sz="1600" dirty="0">
                <a:latin typeface="+mj-lt"/>
                <a:cs typeface="Arial" panose="020B0604020202020204" pitchFamily="34" charset="0"/>
              </a:rPr>
              <a:t>Kanban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C654C992-33BE-442E-AA81-9057A8563194}"/>
              </a:ext>
            </a:extLst>
          </p:cNvPr>
          <p:cNvSpPr/>
          <p:nvPr/>
        </p:nvSpPr>
        <p:spPr>
          <a:xfrm>
            <a:off x="5538635" y="1851756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SDLC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F3A1331-6898-4B19-A424-EDC0CBC19478}"/>
              </a:ext>
            </a:extLst>
          </p:cNvPr>
          <p:cNvSpPr/>
          <p:nvPr/>
        </p:nvSpPr>
        <p:spPr>
          <a:xfrm>
            <a:off x="5538635" y="410334"/>
            <a:ext cx="1670386" cy="1439988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Planning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3B7EBF2-EF7D-4F09-AF2E-160B063640F0}"/>
              </a:ext>
            </a:extLst>
          </p:cNvPr>
          <p:cNvSpPr/>
          <p:nvPr/>
        </p:nvSpPr>
        <p:spPr>
          <a:xfrm>
            <a:off x="6844514" y="1123670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Analysis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0445C0B-3FEB-42EC-A918-094752DEE9D8}"/>
              </a:ext>
            </a:extLst>
          </p:cNvPr>
          <p:cNvSpPr/>
          <p:nvPr/>
        </p:nvSpPr>
        <p:spPr>
          <a:xfrm>
            <a:off x="6841763" y="2564255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Design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0FEDBFAC-D47E-4211-B677-FB900A5FFBA3}"/>
              </a:ext>
            </a:extLst>
          </p:cNvPr>
          <p:cNvSpPr/>
          <p:nvPr/>
        </p:nvSpPr>
        <p:spPr>
          <a:xfrm>
            <a:off x="5548502" y="3279159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Coding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9987624-3B79-4924-AAD6-93839132340A}"/>
              </a:ext>
            </a:extLst>
          </p:cNvPr>
          <p:cNvSpPr/>
          <p:nvPr/>
        </p:nvSpPr>
        <p:spPr>
          <a:xfrm>
            <a:off x="4232755" y="2574154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Testing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77508465-00D9-41FC-8810-7621059B5542}"/>
              </a:ext>
            </a:extLst>
          </p:cNvPr>
          <p:cNvSpPr/>
          <p:nvPr/>
        </p:nvSpPr>
        <p:spPr>
          <a:xfrm>
            <a:off x="4232755" y="1131761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16948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C66C-A73C-43FC-8228-E359200F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History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0C1551-D19E-4070-8F77-4B0F75A684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5" y="965200"/>
            <a:ext cx="4796251" cy="3465256"/>
          </a:xfrm>
        </p:spPr>
        <p:txBody>
          <a:bodyPr/>
          <a:lstStyle/>
          <a:p>
            <a:r>
              <a:rPr lang="en-US" sz="1400" dirty="0">
                <a:cs typeface="Arial" panose="020B0604020202020204" pitchFamily="34" charset="0"/>
              </a:rPr>
              <a:t>Projects have always exceeded budgets;</a:t>
            </a:r>
          </a:p>
          <a:p>
            <a:r>
              <a:rPr lang="en-US" sz="1400" dirty="0">
                <a:cs typeface="Arial" panose="020B0604020202020204" pitchFamily="34" charset="0"/>
              </a:rPr>
              <a:t>The implementation of the project has always exceeded the agreed time;</a:t>
            </a:r>
          </a:p>
          <a:p>
            <a:r>
              <a:rPr lang="en-US" sz="1400" dirty="0">
                <a:cs typeface="Arial" panose="020B0604020202020204" pitchFamily="34" charset="0"/>
              </a:rPr>
              <a:t>The final software inefficiently solved the task assigned to several gears (slowed down, instability, etc.);</a:t>
            </a:r>
          </a:p>
          <a:p>
            <a:r>
              <a:rPr lang="en-US" sz="1400" dirty="0">
                <a:cs typeface="Arial" panose="020B0604020202020204" pitchFamily="34" charset="0"/>
              </a:rPr>
              <a:t>The result was loss of quality;</a:t>
            </a:r>
          </a:p>
          <a:p>
            <a:r>
              <a:rPr lang="en-US" sz="1400" dirty="0">
                <a:cs typeface="Arial" panose="020B0604020202020204" pitchFamily="34" charset="0"/>
              </a:rPr>
              <a:t>Projects were unmanageable and code was difficult to follow.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1B7776A-4512-495C-B4E3-9DD143CBD7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4" r="22074"/>
          <a:stretch>
            <a:fillRect/>
          </a:stretch>
        </p:blipFill>
        <p:spPr>
          <a:xfrm>
            <a:off x="5844969" y="839122"/>
            <a:ext cx="2938666" cy="3717412"/>
          </a:xfrm>
        </p:spPr>
      </p:pic>
    </p:spTree>
    <p:extLst>
      <p:ext uri="{BB962C8B-B14F-4D97-AF65-F5344CB8AC3E}">
        <p14:creationId xmlns:p14="http://schemas.microsoft.com/office/powerpoint/2010/main" val="135875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Waterfall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67057F-4FA1-4BD4-B074-54A901F05F8B}"/>
              </a:ext>
            </a:extLst>
          </p:cNvPr>
          <p:cNvSpPr/>
          <p:nvPr/>
        </p:nvSpPr>
        <p:spPr>
          <a:xfrm>
            <a:off x="599608" y="944506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Requirements analysis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DBE905E-2F65-46F7-9EEE-4EACCF401672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>
            <a:off x="2403423" y="1182688"/>
            <a:ext cx="226728" cy="3397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1AA93-71F9-4C1B-AEB7-977BC4B6CDB6}"/>
              </a:ext>
            </a:extLst>
          </p:cNvPr>
          <p:cNvSpPr/>
          <p:nvPr/>
        </p:nvSpPr>
        <p:spPr>
          <a:xfrm>
            <a:off x="1728243" y="1522424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design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58D01D0-2302-4B69-B7C1-E9476002A5E4}"/>
              </a:ext>
            </a:extLst>
          </p:cNvPr>
          <p:cNvCxnSpPr>
            <a:cxnSpLocks/>
            <a:stCxn id="11" idx="3"/>
            <a:endCxn id="27" idx="0"/>
          </p:cNvCxnSpPr>
          <p:nvPr/>
        </p:nvCxnSpPr>
        <p:spPr>
          <a:xfrm>
            <a:off x="3532058" y="1760606"/>
            <a:ext cx="217358" cy="3424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AE8287E-E36A-47F9-AEEB-250014F1B11E}"/>
              </a:ext>
            </a:extLst>
          </p:cNvPr>
          <p:cNvSpPr/>
          <p:nvPr/>
        </p:nvSpPr>
        <p:spPr>
          <a:xfrm>
            <a:off x="2847508" y="2103007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Development</a:t>
            </a:r>
            <a:endParaRPr lang="en-US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0182D7A-26DB-4296-ACBB-D51DB9692422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4651323" y="2341189"/>
            <a:ext cx="244841" cy="3424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D92B722-7AF6-433E-BBAE-286D89080EF2}"/>
              </a:ext>
            </a:extLst>
          </p:cNvPr>
          <p:cNvSpPr/>
          <p:nvPr/>
        </p:nvSpPr>
        <p:spPr>
          <a:xfrm>
            <a:off x="3994256" y="2683590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3DFF8F4-517C-4E26-BF21-EEC85253EB58}"/>
              </a:ext>
            </a:extLst>
          </p:cNvPr>
          <p:cNvCxnSpPr>
            <a:cxnSpLocks/>
            <a:stCxn id="29" idx="3"/>
            <a:endCxn id="31" idx="0"/>
          </p:cNvCxnSpPr>
          <p:nvPr/>
        </p:nvCxnSpPr>
        <p:spPr>
          <a:xfrm>
            <a:off x="5798071" y="2921772"/>
            <a:ext cx="237346" cy="3397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A8FD711-BE71-49FD-9DCD-9B4A9F7AA0EA}"/>
              </a:ext>
            </a:extLst>
          </p:cNvPr>
          <p:cNvSpPr/>
          <p:nvPr/>
        </p:nvSpPr>
        <p:spPr>
          <a:xfrm>
            <a:off x="5133509" y="3261507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50DC930-4FB3-459E-97F0-12F230993B2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940446" y="3499688"/>
            <a:ext cx="226728" cy="3397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646373A-E035-4BFC-9645-94344CF84E1A}"/>
              </a:ext>
            </a:extLst>
          </p:cNvPr>
          <p:cNvSpPr/>
          <p:nvPr/>
        </p:nvSpPr>
        <p:spPr>
          <a:xfrm>
            <a:off x="6265266" y="3839424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5685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kern="1200" cap="none" spc="100" baseline="0" dirty="0">
                <a:latin typeface="+mj-lt"/>
                <a:ea typeface="+mj-ea"/>
                <a:cs typeface="+mj-cs"/>
              </a:rPr>
              <a:t>Waterfall – </a:t>
            </a:r>
            <a:r>
              <a:rPr lang="en-US" kern="1200" cap="none" spc="100" baseline="0" dirty="0">
                <a:ea typeface="+mj-ea"/>
                <a:cs typeface="+mj-cs"/>
              </a:rPr>
              <a:t>pros</a:t>
            </a:r>
            <a:r>
              <a:rPr lang="en-US" kern="1200" cap="none" spc="100" baseline="0" dirty="0">
                <a:latin typeface="+mj-lt"/>
                <a:ea typeface="+mj-ea"/>
                <a:cs typeface="+mj-cs"/>
              </a:rPr>
              <a:t> and cons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68385-0D52-4DA7-A209-21238CB050EE}"/>
              </a:ext>
            </a:extLst>
          </p:cNvPr>
          <p:cNvSpPr txBox="1"/>
          <p:nvPr/>
        </p:nvSpPr>
        <p:spPr>
          <a:xfrm>
            <a:off x="4800602" y="1049520"/>
            <a:ext cx="3986212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defTabSz="914377">
              <a:spcBef>
                <a:spcPts val="264"/>
              </a:spcBef>
              <a:spcAft>
                <a:spcPts val="300"/>
              </a:spcAft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Disadvantages: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No working software is produced until late during the life cycle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High amounts of risk and uncertainty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Poor model for complex and long projects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Not suitable for the projects where requirements are changing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It is difficult to measure progress within stages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Adjusting scope during the life cycle can end a project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Integration is done as a “big-bang”. at the very end, which doesn't allow identifying any technological or business bottleneck or challenges early</a:t>
            </a:r>
            <a:endParaRPr lang="en-US" sz="1400" b="0" i="0" dirty="0"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42D8F-29DB-4497-8B8A-4AD602B64A07}"/>
              </a:ext>
            </a:extLst>
          </p:cNvPr>
          <p:cNvSpPr txBox="1"/>
          <p:nvPr/>
        </p:nvSpPr>
        <p:spPr>
          <a:xfrm>
            <a:off x="360365" y="1049520"/>
            <a:ext cx="42116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i="0" dirty="0">
                <a:latin typeface="+mj-lt"/>
                <a:cs typeface="Arial" panose="020B0604020202020204" pitchFamily="34" charset="0"/>
              </a:rPr>
              <a:t>Advantages: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j-lt"/>
                <a:cs typeface="Arial" panose="020B0604020202020204" pitchFamily="34" charset="0"/>
              </a:rPr>
              <a:t>Simple and easy to understand and use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j-lt"/>
                <a:cs typeface="Arial" panose="020B0604020202020204" pitchFamily="34" charset="0"/>
              </a:rPr>
              <a:t>Easy to manage 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j-lt"/>
                <a:cs typeface="Arial" panose="020B0604020202020204" pitchFamily="34" charset="0"/>
              </a:rPr>
              <a:t>Works well for smaller projects where requirements are very well understood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j-lt"/>
                <a:cs typeface="Arial" panose="020B0604020202020204" pitchFamily="34" charset="0"/>
              </a:rPr>
              <a:t>Clearly defined stages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40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Spiral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8B0EE6-0B92-48FC-BEBD-B404863294E1}"/>
              </a:ext>
            </a:extLst>
          </p:cNvPr>
          <p:cNvGrpSpPr/>
          <p:nvPr/>
        </p:nvGrpSpPr>
        <p:grpSpPr>
          <a:xfrm>
            <a:off x="5414436" y="1004187"/>
            <a:ext cx="3619498" cy="3619498"/>
            <a:chOff x="5985931" y="1410588"/>
            <a:chExt cx="2032000" cy="2032000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9C59912D-704D-480A-9CD0-E3E5B76B38A7}"/>
                </a:ext>
              </a:extLst>
            </p:cNvPr>
            <p:cNvSpPr/>
            <p:nvPr/>
          </p:nvSpPr>
          <p:spPr>
            <a:xfrm>
              <a:off x="6684434" y="2172589"/>
              <a:ext cx="635000" cy="635000"/>
            </a:xfrm>
            <a:prstGeom prst="arc">
              <a:avLst/>
            </a:prstGeom>
            <a:ln w="508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22596E3C-5CE9-4C06-ABD8-BF4C57F0BDF1}"/>
                </a:ext>
              </a:extLst>
            </p:cNvPr>
            <p:cNvSpPr/>
            <p:nvPr/>
          </p:nvSpPr>
          <p:spPr>
            <a:xfrm rot="5400000">
              <a:off x="6557434" y="2109089"/>
              <a:ext cx="762000" cy="762000"/>
            </a:xfrm>
            <a:prstGeom prst="arc">
              <a:avLst/>
            </a:prstGeom>
            <a:ln w="508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B8BACF86-A6C6-4B46-8F88-0ACD969E7E53}"/>
                </a:ext>
              </a:extLst>
            </p:cNvPr>
            <p:cNvSpPr/>
            <p:nvPr/>
          </p:nvSpPr>
          <p:spPr>
            <a:xfrm rot="10800000">
              <a:off x="6493934" y="1982089"/>
              <a:ext cx="889000" cy="889000"/>
            </a:xfrm>
            <a:prstGeom prst="arc">
              <a:avLst/>
            </a:prstGeom>
            <a:ln w="508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689784A3-E26E-4419-B23B-3AA37C8B1231}"/>
                </a:ext>
              </a:extLst>
            </p:cNvPr>
            <p:cNvSpPr/>
            <p:nvPr/>
          </p:nvSpPr>
          <p:spPr>
            <a:xfrm rot="16200000">
              <a:off x="6493934" y="1918589"/>
              <a:ext cx="1016000" cy="1016000"/>
            </a:xfrm>
            <a:prstGeom prst="arc">
              <a:avLst/>
            </a:prstGeom>
            <a:ln w="508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3970ED-7EC7-483F-9078-4A19D396B48E}"/>
                </a:ext>
              </a:extLst>
            </p:cNvPr>
            <p:cNvSpPr/>
            <p:nvPr/>
          </p:nvSpPr>
          <p:spPr>
            <a:xfrm>
              <a:off x="6430434" y="1918589"/>
              <a:ext cx="1143000" cy="1143000"/>
            </a:xfrm>
            <a:prstGeom prst="arc">
              <a:avLst/>
            </a:prstGeom>
            <a:ln w="508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A909005C-4100-414B-856B-BC99F42B10B9}"/>
                </a:ext>
              </a:extLst>
            </p:cNvPr>
            <p:cNvSpPr/>
            <p:nvPr/>
          </p:nvSpPr>
          <p:spPr>
            <a:xfrm rot="5400000">
              <a:off x="6303433" y="1855089"/>
              <a:ext cx="1270000" cy="1270000"/>
            </a:xfrm>
            <a:prstGeom prst="arc">
              <a:avLst/>
            </a:prstGeom>
            <a:ln w="508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F38C98C1-BB0C-470D-98D0-DF650384CCDA}"/>
                </a:ext>
              </a:extLst>
            </p:cNvPr>
            <p:cNvSpPr/>
            <p:nvPr/>
          </p:nvSpPr>
          <p:spPr>
            <a:xfrm rot="10800000">
              <a:off x="6239933" y="1729508"/>
              <a:ext cx="1397000" cy="1397000"/>
            </a:xfrm>
            <a:prstGeom prst="arc">
              <a:avLst/>
            </a:prstGeom>
            <a:ln w="508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0CBB3D7-1520-4BDD-A877-36F13A87FB32}"/>
                </a:ext>
              </a:extLst>
            </p:cNvPr>
            <p:cNvSpPr/>
            <p:nvPr/>
          </p:nvSpPr>
          <p:spPr>
            <a:xfrm rot="16200000">
              <a:off x="6239932" y="1666008"/>
              <a:ext cx="1524000" cy="1524000"/>
            </a:xfrm>
            <a:prstGeom prst="arc">
              <a:avLst/>
            </a:prstGeom>
            <a:ln w="508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6C8A628-5DBE-48CF-889E-2623CD057D60}"/>
                </a:ext>
              </a:extLst>
            </p:cNvPr>
            <p:cNvSpPr/>
            <p:nvPr/>
          </p:nvSpPr>
          <p:spPr>
            <a:xfrm>
              <a:off x="6176434" y="1664589"/>
              <a:ext cx="1651000" cy="1651000"/>
            </a:xfrm>
            <a:prstGeom prst="arc">
              <a:avLst/>
            </a:prstGeom>
            <a:ln w="508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2C5D3D57-D025-4E4E-8C96-FF75525C684C}"/>
                </a:ext>
              </a:extLst>
            </p:cNvPr>
            <p:cNvSpPr/>
            <p:nvPr/>
          </p:nvSpPr>
          <p:spPr>
            <a:xfrm rot="5400000">
              <a:off x="6049434" y="1586619"/>
              <a:ext cx="1778000" cy="1778000"/>
            </a:xfrm>
            <a:prstGeom prst="arc">
              <a:avLst/>
            </a:prstGeom>
            <a:ln w="508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BF38E8A2-E4E8-4D76-97A9-1BCF6AE6EFD9}"/>
                </a:ext>
              </a:extLst>
            </p:cNvPr>
            <p:cNvSpPr/>
            <p:nvPr/>
          </p:nvSpPr>
          <p:spPr>
            <a:xfrm rot="10800000">
              <a:off x="5985932" y="1459619"/>
              <a:ext cx="1905000" cy="1905000"/>
            </a:xfrm>
            <a:prstGeom prst="arc">
              <a:avLst/>
            </a:prstGeom>
            <a:ln w="508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43BD75D-5AE6-4EFE-BB9D-4F1790B5F730}"/>
                </a:ext>
              </a:extLst>
            </p:cNvPr>
            <p:cNvSpPr/>
            <p:nvPr/>
          </p:nvSpPr>
          <p:spPr>
            <a:xfrm rot="16200000">
              <a:off x="5985931" y="1410588"/>
              <a:ext cx="2032000" cy="2032000"/>
            </a:xfrm>
            <a:prstGeom prst="arc">
              <a:avLst/>
            </a:prstGeom>
            <a:ln w="508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BC86EBE-6DE3-4EE9-A0E1-CDA278F864A7}"/>
              </a:ext>
            </a:extLst>
          </p:cNvPr>
          <p:cNvSpPr txBox="1"/>
          <p:nvPr/>
        </p:nvSpPr>
        <p:spPr>
          <a:xfrm>
            <a:off x="360364" y="778206"/>
            <a:ext cx="47492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Spiral model combines waterfall advantages with the idea of iterative development.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Spiral focus is risk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Software is developed in iterations. Iteration stages: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Gathering requirements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Risk identification and mitigation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Implementation &amp; Testing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Review and  plan the next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Advantages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Lower risks compared to Waterfall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Flexibility in requirements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Produces working software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Disadvantages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Complex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Expensive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Difficult time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Complex risk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941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C84A0-FC2F-44CF-BA43-2B019EED164F}"/>
              </a:ext>
            </a:extLst>
          </p:cNvPr>
          <p:cNvSpPr txBox="1"/>
          <p:nvPr/>
        </p:nvSpPr>
        <p:spPr>
          <a:xfrm>
            <a:off x="360365" y="904121"/>
            <a:ext cx="41833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+mj-lt"/>
                <a:cs typeface="Arial" panose="020B0604020202020204" pitchFamily="34" charset="0"/>
              </a:rPr>
              <a:t>Agile –</a:t>
            </a:r>
            <a:r>
              <a:rPr lang="en-US" sz="1300" i="0" dirty="0">
                <a:effectLst/>
                <a:latin typeface="+mj-lt"/>
                <a:cs typeface="Arial" panose="020B0604020202020204" pitchFamily="34" charset="0"/>
              </a:rPr>
              <a:t> is a philosophy or mindset, not a SDLC. It’s based on 4 values 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and </a:t>
            </a:r>
            <a:r>
              <a:rPr lang="en-US" sz="1300" i="0" dirty="0">
                <a:effectLst/>
                <a:latin typeface="+mj-lt"/>
                <a:cs typeface="Arial" panose="020B0604020202020204" pitchFamily="34" charset="0"/>
              </a:rPr>
              <a:t>12 principles (</a:t>
            </a:r>
            <a:r>
              <a:rPr lang="en-US" sz="1300" i="0" dirty="0">
                <a:effectLst/>
                <a:latin typeface="+mj-lt"/>
                <a:cs typeface="Arial" panose="020B0604020202020204" pitchFamily="34" charset="0"/>
                <a:hlinkClick r:id="rId3"/>
              </a:rPr>
              <a:t>agilemanifesto.org</a:t>
            </a:r>
            <a:r>
              <a:rPr lang="en-US" sz="1300" i="0" dirty="0">
                <a:effectLst/>
                <a:latin typeface="+mj-lt"/>
                <a:cs typeface="Arial" panose="020B0604020202020204" pitchFamily="34" charset="0"/>
              </a:rPr>
              <a:t>). 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Agile is a way, not the goal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i="0" dirty="0">
                <a:effectLst/>
                <a:latin typeface="+mj-lt"/>
                <a:cs typeface="Arial" panose="020B0604020202020204" pitchFamily="34" charset="0"/>
              </a:rPr>
              <a:t>Values:</a:t>
            </a:r>
          </a:p>
          <a:p>
            <a:pPr marL="365760" lvl="1" indent="-18288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</a:rPr>
              <a:t>Individuals and interactions over processes and tools</a:t>
            </a:r>
          </a:p>
          <a:p>
            <a:pPr marL="365760" lvl="1" indent="-18288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</a:rPr>
              <a:t>Working software over comprehensive documentation</a:t>
            </a:r>
          </a:p>
          <a:p>
            <a:pPr marL="365760" lvl="1" indent="-18288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</a:rPr>
              <a:t>Customer collaboration over contract negotiation</a:t>
            </a:r>
          </a:p>
          <a:p>
            <a:pPr marL="365760" lvl="1" indent="-18288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</a:rPr>
              <a:t>Responding to change over following a plan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3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300" b="1" i="0" dirty="0">
                <a:effectLst/>
                <a:latin typeface="+mj-lt"/>
                <a:cs typeface="Arial" panose="020B0604020202020204" pitchFamily="34" charset="0"/>
              </a:rPr>
              <a:t>Included methodologies:</a:t>
            </a:r>
            <a:endParaRPr lang="en-US" sz="1300" dirty="0">
              <a:latin typeface="+mj-lt"/>
              <a:cs typeface="Arial" panose="020B0604020202020204" pitchFamily="34" charset="0"/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Kanban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Scrum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Lean software development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Dynamic systems development method (DSDM)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Crystal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i="0" dirty="0">
              <a:effectLst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A667C-75A3-4FD8-BFDE-40E47B2C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1" y="1305743"/>
            <a:ext cx="3802367" cy="28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Kanban?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68385-0D52-4DA7-A209-21238CB050EE}"/>
              </a:ext>
            </a:extLst>
          </p:cNvPr>
          <p:cNvSpPr txBox="1"/>
          <p:nvPr/>
        </p:nvSpPr>
        <p:spPr>
          <a:xfrm>
            <a:off x="360365" y="1039884"/>
            <a:ext cx="272011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Principles: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Start With What You Do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Agree to Pursue Incremental, Evolutionary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Encourage Acts of Leadership at All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Visualize the Workflow using Kanban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Limit Work In Progress (WIP)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Manage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Make Process Policies Explicit</a:t>
            </a:r>
          </a:p>
        </p:txBody>
      </p:sp>
      <p:pic>
        <p:nvPicPr>
          <p:cNvPr id="3074" name="Picture 2" descr="WIP warning">
            <a:extLst>
              <a:ext uri="{FF2B5EF4-FFF2-40B4-BE49-F238E27FC236}">
                <a16:creationId xmlns:a16="http://schemas.microsoft.com/office/drawing/2014/main" id="{BD0298B2-1FD1-489E-99DB-3AD35C725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39" y="1237671"/>
            <a:ext cx="5741568" cy="29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56208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1_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4CD3B4CE9814FA4EB57F8E5E88223" ma:contentTypeVersion="10" ma:contentTypeDescription="Create a new document." ma:contentTypeScope="" ma:versionID="750751dff150c7c0447f4486f749e19d">
  <xsd:schema xmlns:xsd="http://www.w3.org/2001/XMLSchema" xmlns:xs="http://www.w3.org/2001/XMLSchema" xmlns:p="http://schemas.microsoft.com/office/2006/metadata/properties" xmlns:ns2="cc6d12de-4a50-4173-a95c-d9a51a2b9340" xmlns:ns3="dff82bde-51af-4292-a8fc-7188ba2e1c72" targetNamespace="http://schemas.microsoft.com/office/2006/metadata/properties" ma:root="true" ma:fieldsID="f670c8c196657c1f6432187c337d4490" ns2:_="" ns3:_="">
    <xsd:import namespace="cc6d12de-4a50-4173-a95c-d9a51a2b9340"/>
    <xsd:import namespace="dff82bde-51af-4292-a8fc-7188ba2e1c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d12de-4a50-4173-a95c-d9a51a2b9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82bde-51af-4292-a8fc-7188ba2e1c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FEAC8F-C3F4-4021-8A73-D871D5C5F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d12de-4a50-4173-a95c-d9a51a2b9340"/>
    <ds:schemaRef ds:uri="dff82bde-51af-4292-a8fc-7188ba2e1c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1E48D0-F0C5-4552-AB72-0B13D91AA4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28B79F-743D-4675-B082-0F19ABDDFFB8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cc6d12de-4a50-4173-a95c-d9a51a2b9340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dff82bde-51af-4292-a8fc-7188ba2e1c7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809</Words>
  <Application>Microsoft Office PowerPoint</Application>
  <PresentationFormat>On-screen Show (16:9)</PresentationFormat>
  <Paragraphs>192</Paragraphs>
  <Slides>17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Charlie Text</vt:lpstr>
      <vt:lpstr>Covers</vt:lpstr>
      <vt:lpstr>General</vt:lpstr>
      <vt:lpstr>Breakers</vt:lpstr>
      <vt:lpstr>1_General</vt:lpstr>
      <vt:lpstr>PowerPoint Presentation</vt:lpstr>
      <vt:lpstr>Light talk authors</vt:lpstr>
      <vt:lpstr>Software Development Life cycle</vt:lpstr>
      <vt:lpstr>History</vt:lpstr>
      <vt:lpstr>Waterfall</vt:lpstr>
      <vt:lpstr>Waterfall – pros and cons</vt:lpstr>
      <vt:lpstr>Spiral</vt:lpstr>
      <vt:lpstr>Agile</vt:lpstr>
      <vt:lpstr>How to Kanban?</vt:lpstr>
      <vt:lpstr>Kanban – pros and cons</vt:lpstr>
      <vt:lpstr>Scrum</vt:lpstr>
      <vt:lpstr>How to Scrum?</vt:lpstr>
      <vt:lpstr>Scrum – pros and cons</vt:lpstr>
      <vt:lpstr>Scrum vs Kanban</vt:lpstr>
      <vt:lpstr>Additional topic to think</vt:lpstr>
      <vt:lpstr>QA</vt:lpstr>
      <vt:lpstr>Pictures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Danila Varatyntsev</dc:creator>
  <cp:lastModifiedBy>Mikalai Karamach</cp:lastModifiedBy>
  <cp:revision>5</cp:revision>
  <dcterms:created xsi:type="dcterms:W3CDTF">2022-05-22T12:33:48Z</dcterms:created>
  <dcterms:modified xsi:type="dcterms:W3CDTF">2022-12-02T09:55:12Z</dcterms:modified>
</cp:coreProperties>
</file>